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327" r:id="rId2"/>
    <p:sldId id="328" r:id="rId3"/>
    <p:sldId id="257" r:id="rId4"/>
    <p:sldId id="267" r:id="rId5"/>
    <p:sldId id="321" r:id="rId6"/>
    <p:sldId id="278" r:id="rId7"/>
    <p:sldId id="283" r:id="rId8"/>
    <p:sldId id="279" r:id="rId9"/>
    <p:sldId id="280" r:id="rId10"/>
    <p:sldId id="281" r:id="rId11"/>
    <p:sldId id="282" r:id="rId12"/>
    <p:sldId id="284" r:id="rId13"/>
    <p:sldId id="285" r:id="rId14"/>
    <p:sldId id="287" r:id="rId15"/>
    <p:sldId id="288" r:id="rId16"/>
    <p:sldId id="324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6" r:id="rId33"/>
    <p:sldId id="307" r:id="rId34"/>
    <p:sldId id="308" r:id="rId35"/>
    <p:sldId id="322" r:id="rId36"/>
    <p:sldId id="332" r:id="rId37"/>
    <p:sldId id="329" r:id="rId38"/>
    <p:sldId id="331" r:id="rId39"/>
    <p:sldId id="330" r:id="rId40"/>
    <p:sldId id="32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E9FE4-547C-4480-8566-880A53C63A91}" type="datetimeFigureOut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298EE-AC79-4514-9C93-0043448C14DE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272C-571C-4747-A70C-E22F9E7C29B7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22CB2-0D83-4B9E-93D2-B522DCCA3315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72CF-DE12-4882-BCA5-9CD566F8484F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DC-38BE-4ECC-8EA9-40A4375F91FC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18A5A-3CFF-4C75-BE5F-D37CB7194646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0E0A-56CB-4B6F-9C12-16595C0C3C18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EDED7-7EE9-41A1-B344-B2BF99387A67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902F-BFA7-4DF4-A0FF-BFE9029012A2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6A74-6DCB-4F61-841E-49B1E9B21748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B9497-03FE-447A-8B2C-7FBD70D8C72A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3EEE-A281-47B4-AD11-2271820A865D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9D198EA-430C-4D32-9F44-79ECD02E0B40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>
            <a:extLst>
              <a:ext uri="{FF2B5EF4-FFF2-40B4-BE49-F238E27FC236}">
                <a16:creationId xmlns:a16="http://schemas.microsoft.com/office/drawing/2014/main" xmlns="" id="{FEC458BF-6FBC-9ECE-C74F-1E3903758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1146175"/>
            <a:ext cx="77390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100" b="1">
                <a:latin typeface="Book Antiqua" panose="02040602050305030304" pitchFamily="18" charset="0"/>
              </a:rPr>
              <a:t>RUNGTA COLLEGE OF DENTAL SCIENCES &amp; RESEARCH </a:t>
            </a:r>
          </a:p>
        </p:txBody>
      </p:sp>
      <p:sp>
        <p:nvSpPr>
          <p:cNvPr id="3075" name="TextBox 3">
            <a:extLst>
              <a:ext uri="{FF2B5EF4-FFF2-40B4-BE49-F238E27FC236}">
                <a16:creationId xmlns:a16="http://schemas.microsoft.com/office/drawing/2014/main" xmlns="" id="{C2EA3D2C-C917-5EEB-F7D7-6FE9D42A0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747963"/>
            <a:ext cx="935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Book Antiqua" panose="02040602050305030304" pitchFamily="18" charset="0"/>
              </a:rPr>
              <a:t>TITLE OF THE TOPIC: ENDODONTIC EMERGENCY</a:t>
            </a:r>
          </a:p>
        </p:txBody>
      </p:sp>
      <p:sp>
        <p:nvSpPr>
          <p:cNvPr id="3076" name="TextBox 5">
            <a:extLst>
              <a:ext uri="{FF2B5EF4-FFF2-40B4-BE49-F238E27FC236}">
                <a16:creationId xmlns:a16="http://schemas.microsoft.com/office/drawing/2014/main" xmlns="" id="{CF76C363-BB50-DE11-C5AB-F98B174EF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345113"/>
            <a:ext cx="85455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100" b="1">
                <a:latin typeface="Book Antiqua" panose="02040602050305030304" pitchFamily="18" charset="0"/>
              </a:rPr>
              <a:t>DEPARTMENT OF CONSERVATIVE DENTISTRY AND ENDODONTICS </a:t>
            </a:r>
          </a:p>
        </p:txBody>
      </p:sp>
      <p:pic>
        <p:nvPicPr>
          <p:cNvPr id="3077" name="Picture 6">
            <a:extLst>
              <a:ext uri="{FF2B5EF4-FFF2-40B4-BE49-F238E27FC236}">
                <a16:creationId xmlns:a16="http://schemas.microsoft.com/office/drawing/2014/main" xmlns="" id="{F2359EB6-826F-0D7F-C347-1EA7B841D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1" r="15781"/>
          <a:stretch>
            <a:fillRect/>
          </a:stretch>
        </p:blipFill>
        <p:spPr bwMode="auto">
          <a:xfrm>
            <a:off x="0" y="-19050"/>
            <a:ext cx="1563688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Slide Number Placeholder 1">
            <a:extLst>
              <a:ext uri="{FF2B5EF4-FFF2-40B4-BE49-F238E27FC236}">
                <a16:creationId xmlns:a16="http://schemas.microsoft.com/office/drawing/2014/main" xmlns="" id="{6E08F76A-A7BE-060A-A8D8-89618D57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7C5273-E89A-40DD-93ED-8CD7FA0AFB0E}" type="slidenum">
              <a:rPr lang="en-US" altLang="en-US" sz="1400"/>
              <a:pPr/>
              <a:t>1</a:t>
            </a:fld>
            <a:endParaRPr lang="en-US" altLang="en-US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/>
          <a:lstStyle/>
          <a:p>
            <a:pPr>
              <a:buNone/>
            </a:pPr>
            <a:r>
              <a:rPr lang="en-US" dirty="0"/>
              <a:t>In general:</a:t>
            </a:r>
          </a:p>
          <a:p>
            <a:pPr marL="651510" indent="-514350">
              <a:buAutoNum type="arabicPeriod"/>
            </a:pPr>
            <a:r>
              <a:rPr lang="en-US" dirty="0"/>
              <a:t>Reassurance to pt</a:t>
            </a:r>
          </a:p>
          <a:p>
            <a:pPr marL="651510" indent="-514350">
              <a:buAutoNum type="arabicPeriod"/>
            </a:pPr>
            <a:r>
              <a:rPr lang="en-US" dirty="0"/>
              <a:t>Complete debridement</a:t>
            </a:r>
          </a:p>
          <a:p>
            <a:pPr marL="651510" indent="-514350">
              <a:buAutoNum type="arabicPeriod"/>
            </a:pPr>
            <a:r>
              <a:rPr lang="en-US" dirty="0"/>
              <a:t>Drainage</a:t>
            </a:r>
          </a:p>
          <a:p>
            <a:pPr marL="651510" indent="-514350">
              <a:buAutoNum type="arabicPeriod"/>
            </a:pPr>
            <a:r>
              <a:rPr lang="en-US" dirty="0"/>
              <a:t>Occlusion relief</a:t>
            </a:r>
          </a:p>
          <a:p>
            <a:pPr marL="651510" indent="-514350">
              <a:buAutoNum type="arabicPeriod"/>
            </a:pPr>
            <a:r>
              <a:rPr lang="en-US" dirty="0"/>
              <a:t>Ca(OH)2  therapy</a:t>
            </a:r>
          </a:p>
          <a:p>
            <a:pPr marL="651510" indent="-514350">
              <a:buAutoNum type="arabicPeriod"/>
            </a:pPr>
            <a:r>
              <a:rPr lang="en-US" dirty="0"/>
              <a:t>Intracanal medicament </a:t>
            </a:r>
          </a:p>
          <a:p>
            <a:pPr marL="651510" indent="-514350">
              <a:buAutoNum type="arabicPeriod"/>
            </a:pPr>
            <a:r>
              <a:rPr lang="en-US" dirty="0"/>
              <a:t>Medications</a:t>
            </a:r>
          </a:p>
          <a:p>
            <a:pPr marL="651510" indent="-514350">
              <a:buAutoNum type="arabicPeriod"/>
            </a:pPr>
            <a:r>
              <a:rPr lang="en-US" dirty="0"/>
              <a:t>Placebo</a:t>
            </a:r>
          </a:p>
          <a:p>
            <a:pPr marL="651510" indent="-514350">
              <a:buNone/>
            </a:pPr>
            <a:endParaRPr lang="en-IN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3175" t="12903" r="1587" b="3226"/>
          <a:stretch>
            <a:fillRect/>
          </a:stretch>
        </p:blipFill>
        <p:spPr bwMode="auto">
          <a:xfrm>
            <a:off x="4071934" y="4572008"/>
            <a:ext cx="4286280" cy="18573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72400" y="-5829300"/>
            <a:ext cx="1800000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28571" t="8651" r="4762"/>
          <a:stretch>
            <a:fillRect/>
          </a:stretch>
        </p:blipFill>
        <p:spPr bwMode="auto">
          <a:xfrm>
            <a:off x="6072198" y="928670"/>
            <a:ext cx="2000264" cy="300039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10</a:t>
            </a:fld>
            <a:endParaRPr lang="en-I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POST- OBTURATION EMERGENCIES :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Etiology :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Over instrumentation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Over filling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Persistant periapical inflammation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Missed canal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Fracture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Hyperocclusion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Poor coronal seal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11</a:t>
            </a:fld>
            <a:endParaRPr lang="en-I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Treatment :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Reassurance of the pt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Prescribe analgesics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Check occlusion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Don’t retreat randomly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12</a:t>
            </a:fld>
            <a:endParaRPr lang="en-I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428604"/>
            <a:ext cx="8258204" cy="5880756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EMERGENCY TREATMENT OF TRAUMATIC INJURIES-FRACTURES</a:t>
            </a:r>
          </a:p>
          <a:p>
            <a:pPr>
              <a:defRPr/>
            </a:pPr>
            <a:r>
              <a:rPr lang="en-US" dirty="0"/>
              <a:t>Crown fracture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       without pulp exposure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       with pulp exposure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       with necrotic pulp exposure</a:t>
            </a:r>
          </a:p>
          <a:p>
            <a:pPr>
              <a:defRPr/>
            </a:pPr>
            <a:r>
              <a:rPr lang="en-US" dirty="0"/>
              <a:t>Horizontal root fracture</a:t>
            </a:r>
          </a:p>
          <a:p>
            <a:pPr>
              <a:defRPr/>
            </a:pPr>
            <a:r>
              <a:rPr lang="en-US" dirty="0"/>
              <a:t>Avulsed teeth</a:t>
            </a:r>
          </a:p>
          <a:p>
            <a:pPr>
              <a:buNone/>
            </a:pPr>
            <a:endParaRPr lang="en-IN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13</a:t>
            </a:fld>
            <a:endParaRPr lang="en-I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35433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928670"/>
            <a:ext cx="202882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00100" y="142852"/>
            <a:ext cx="6941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/>
              <a:t>Crown fracture with vital pulp exposure</a:t>
            </a:r>
            <a:endParaRPr lang="en-IN" sz="2800" dirty="0"/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928670"/>
            <a:ext cx="200025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929066"/>
            <a:ext cx="353377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3929066"/>
            <a:ext cx="20478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14</a:t>
            </a:fld>
            <a:endParaRPr lang="en-IN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20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072066" y="571480"/>
            <a:ext cx="350046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i="1" dirty="0"/>
              <a:t>Shallow pulpotomy</a:t>
            </a:r>
          </a:p>
          <a:p>
            <a:endParaRPr lang="en-IN" sz="2400" i="1" dirty="0"/>
          </a:p>
          <a:p>
            <a:r>
              <a:rPr lang="en-IN" b="1" i="1" dirty="0"/>
              <a:t>A, Crown fracture exposes pulp.</a:t>
            </a:r>
          </a:p>
          <a:p>
            <a:endParaRPr lang="en-IN" b="1" i="1" dirty="0"/>
          </a:p>
          <a:p>
            <a:r>
              <a:rPr lang="en-IN" b="1" i="1" dirty="0"/>
              <a:t> B, Remove </a:t>
            </a:r>
            <a:r>
              <a:rPr lang="en-IN" dirty="0"/>
              <a:t>pulp tissue with a round diamond bur to a depth of about 2 mm; </a:t>
            </a:r>
          </a:p>
          <a:p>
            <a:endParaRPr lang="en-IN" dirty="0"/>
          </a:p>
          <a:p>
            <a:r>
              <a:rPr lang="en-IN" dirty="0"/>
              <a:t> </a:t>
            </a:r>
            <a:r>
              <a:rPr lang="en-IN" b="1" i="1" dirty="0"/>
              <a:t>C, After bleeding has stopped, wash the pulp wound</a:t>
            </a:r>
          </a:p>
          <a:p>
            <a:r>
              <a:rPr lang="en-IN" dirty="0"/>
              <a:t>with saline and apply calcium hydroxide liner, on top of which a base must be placed.</a:t>
            </a:r>
          </a:p>
          <a:p>
            <a:r>
              <a:rPr lang="en-IN" dirty="0"/>
              <a:t> </a:t>
            </a:r>
          </a:p>
          <a:p>
            <a:r>
              <a:rPr lang="en-IN" b="1" i="1" dirty="0"/>
              <a:t>D, The lost tooth structure is</a:t>
            </a:r>
          </a:p>
          <a:p>
            <a:r>
              <a:rPr lang="en-IN" dirty="0"/>
              <a:t>replaced with acid-etched composite resin.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15</a:t>
            </a:fld>
            <a:endParaRPr lang="en-IN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Crown fracture with necrotic pulp exposure :</a:t>
            </a:r>
          </a:p>
          <a:p>
            <a:pPr>
              <a:buFont typeface="Wingdings" pitchFamily="2" charset="2"/>
              <a:buChar char="§"/>
              <a:defRPr/>
            </a:pPr>
            <a:endParaRPr lang="en-US" dirty="0"/>
          </a:p>
          <a:p>
            <a:pPr>
              <a:buFont typeface="Wingdings" pitchFamily="2" charset="2"/>
              <a:buChar char="§"/>
              <a:defRPr/>
            </a:pPr>
            <a:r>
              <a:rPr lang="en-US" dirty="0"/>
              <a:t>Earlier accident </a:t>
            </a:r>
          </a:p>
          <a:p>
            <a:pPr>
              <a:buFont typeface="Wingdings" pitchFamily="2" charset="2"/>
              <a:buChar char="§"/>
              <a:defRPr/>
            </a:pPr>
            <a:endParaRPr lang="en-US" dirty="0"/>
          </a:p>
          <a:p>
            <a:pPr>
              <a:buFont typeface="Wingdings" pitchFamily="2" charset="2"/>
              <a:buChar char="§"/>
              <a:defRPr/>
            </a:pPr>
            <a:r>
              <a:rPr lang="en-US" dirty="0"/>
              <a:t>Caries</a:t>
            </a:r>
          </a:p>
          <a:p>
            <a:pPr>
              <a:buFont typeface="Wingdings" pitchFamily="2" charset="2"/>
              <a:buChar char="§"/>
              <a:defRPr/>
            </a:pPr>
            <a:endParaRPr lang="en-US" dirty="0"/>
          </a:p>
          <a:p>
            <a:pPr>
              <a:buFont typeface="Wingdings" pitchFamily="2" charset="2"/>
              <a:buChar char="§"/>
              <a:defRPr/>
            </a:pPr>
            <a:r>
              <a:rPr lang="en-US" dirty="0"/>
              <a:t>Deep restoration</a:t>
            </a:r>
          </a:p>
          <a:p>
            <a:pPr>
              <a:buFont typeface="Wingdings" pitchFamily="2" charset="2"/>
              <a:buChar char="§"/>
              <a:defRPr/>
            </a:pPr>
            <a:endParaRPr lang="en-US" dirty="0"/>
          </a:p>
          <a:p>
            <a:pPr>
              <a:buFont typeface="Wingdings" pitchFamily="2" charset="2"/>
              <a:buChar char="§"/>
              <a:defRPr/>
            </a:pPr>
            <a:r>
              <a:rPr lang="en-US" dirty="0"/>
              <a:t>Severing of pulpal vessels</a:t>
            </a:r>
          </a:p>
          <a:p>
            <a:pPr>
              <a:buFont typeface="Wingdings" pitchFamily="2" charset="2"/>
              <a:buChar char="q"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16</a:t>
            </a:fld>
            <a:endParaRPr lang="en-IN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pPr>
              <a:buNone/>
            </a:pPr>
            <a:r>
              <a:rPr lang="en-IN" sz="2400" b="1" dirty="0"/>
              <a:t>ROOT  FRACTURES :</a:t>
            </a:r>
          </a:p>
          <a:p>
            <a:pPr>
              <a:buNone/>
            </a:pPr>
            <a:endParaRPr lang="en-IN" sz="2400" b="1" dirty="0"/>
          </a:p>
          <a:p>
            <a:pPr>
              <a:buNone/>
            </a:pPr>
            <a:r>
              <a:rPr lang="en-IN" sz="2400" dirty="0"/>
              <a:t>2-phase procedure</a:t>
            </a:r>
          </a:p>
          <a:p>
            <a:pPr>
              <a:buNone/>
            </a:pPr>
            <a:r>
              <a:rPr lang="en-IN" sz="2400" dirty="0"/>
              <a:t>1. As soon as possible, reposition the coronal segment of the tooth and stabilize  - non-rigid splint for 4 to 6 weeks.</a:t>
            </a:r>
          </a:p>
          <a:p>
            <a:pPr>
              <a:buNone/>
            </a:pPr>
            <a:r>
              <a:rPr lang="en-IN" sz="2400" dirty="0"/>
              <a:t>2. Monitor the progress of healing and consider RCT only if there is evidence of pulp necrosis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17</a:t>
            </a:fld>
            <a:endParaRPr lang="en-IN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342899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0"/>
            <a:ext cx="20955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42852"/>
            <a:ext cx="314324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1678"/>
            <a:ext cx="321467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352925"/>
            <a:ext cx="20288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3000372"/>
            <a:ext cx="2095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3000372"/>
            <a:ext cx="20764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4810" y="6000767"/>
            <a:ext cx="4143404" cy="21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18</a:t>
            </a:fld>
            <a:endParaRPr lang="en-IN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142852"/>
            <a:ext cx="2234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/>
              <a:t>LUXATIONS :</a:t>
            </a:r>
            <a:endParaRPr lang="en-IN" sz="24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42576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85720" y="3714752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i="1" dirty="0"/>
              <a:t>A, Extrusive luxation results in displacement out  </a:t>
            </a:r>
            <a:r>
              <a:rPr lang="en-IN" dirty="0"/>
              <a:t>of the alveolar socket. </a:t>
            </a:r>
          </a:p>
          <a:p>
            <a:endParaRPr lang="en-IN" dirty="0"/>
          </a:p>
          <a:p>
            <a:r>
              <a:rPr lang="en-IN" b="1" i="1" dirty="0"/>
              <a:t>B, Intrusive luxation forces the tooth against the bony  </a:t>
            </a:r>
            <a:r>
              <a:rPr lang="en-IN" dirty="0"/>
              <a:t>wall, resulting in a disappearance of  PDL space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19</a:t>
            </a:fld>
            <a:endParaRPr lang="en-I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0E3F094B-26E1-9742-FAA5-18F19EFD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81050"/>
            <a:ext cx="6945313" cy="827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Specific learning Objectives </a:t>
            </a:r>
            <a:endParaRPr lang="en-US" sz="2325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3B5FDD5B-B669-0351-8936-1C4841C76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6593185"/>
              </p:ext>
            </p:extLst>
          </p:nvPr>
        </p:nvGraphicFramePr>
        <p:xfrm>
          <a:off x="1600200" y="2506663"/>
          <a:ext cx="7543800" cy="246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4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44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38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0722">
                <a:tc>
                  <a:txBody>
                    <a:bodyPr/>
                    <a:lstStyle/>
                    <a:p>
                      <a:r>
                        <a:rPr lang="en-US" sz="1400" dirty="0"/>
                        <a:t>Core areas* H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Domain</a:t>
                      </a:r>
                      <a:r>
                        <a:rPr lang="en-US" sz="1400" baseline="0" dirty="0"/>
                        <a:t> **</a:t>
                      </a:r>
                      <a:endParaRPr lang="en-US" sz="1400" dirty="0"/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Category #</a:t>
                      </a:r>
                    </a:p>
                  </a:txBody>
                  <a:tcPr marL="68580" marR="68580" marT="34275" marB="3427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8345">
                <a:tc>
                  <a:txBody>
                    <a:bodyPr/>
                    <a:lstStyle/>
                    <a:p>
                      <a:r>
                        <a:rPr lang="en-US" sz="1400" dirty="0"/>
                        <a:t>ENDODONTIC EMERGENCIES, DIAGNOSIS, 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Cognitive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Must know </a:t>
                      </a:r>
                    </a:p>
                  </a:txBody>
                  <a:tcPr marL="68580" marR="68580" marT="34275" marB="3427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1610">
                <a:tc>
                  <a:txBody>
                    <a:bodyPr/>
                    <a:lstStyle/>
                    <a:p>
                      <a:r>
                        <a:rPr lang="en-US" sz="1400" dirty="0"/>
                        <a:t>TREATMENT PLANNING, AVULSION, </a:t>
                      </a:r>
                      <a:r>
                        <a:rPr lang="en-US" sz="1400" dirty="0" err="1"/>
                        <a:t>NaOCl</a:t>
                      </a:r>
                      <a:r>
                        <a:rPr lang="en-US" sz="1400" dirty="0"/>
                        <a:t> accident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Psychomotor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Nice to know </a:t>
                      </a:r>
                    </a:p>
                  </a:txBody>
                  <a:tcPr marL="68580" marR="68580" marT="34275" marB="3427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0722">
                <a:tc>
                  <a:txBody>
                    <a:bodyPr/>
                    <a:lstStyle/>
                    <a:p>
                      <a:r>
                        <a:rPr lang="en-US" sz="1400" dirty="0" err="1"/>
                        <a:t>Aapical</a:t>
                      </a:r>
                      <a:r>
                        <a:rPr lang="en-US" sz="1400" dirty="0"/>
                        <a:t> extrusion of debris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Affective 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Desire to know </a:t>
                      </a:r>
                    </a:p>
                  </a:txBody>
                  <a:tcPr marL="68580" marR="68580" marT="34275" marB="3427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121" name="TextBox 2">
            <a:extLst>
              <a:ext uri="{FF2B5EF4-FFF2-40B4-BE49-F238E27FC236}">
                <a16:creationId xmlns:a16="http://schemas.microsoft.com/office/drawing/2014/main" xmlns="" id="{33ADC3E4-7BED-C577-453B-F22CD49E1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76838"/>
            <a:ext cx="62150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/>
              <a:t>*Subtopic of importance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/>
              <a:t>**  Cognitive, Psychomotor   or Affective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/>
              <a:t># Must know , Nice to know  &amp; Desire to know </a:t>
            </a:r>
          </a:p>
        </p:txBody>
      </p:sp>
      <p:sp>
        <p:nvSpPr>
          <p:cNvPr id="4122" name="Rectangle 3">
            <a:extLst>
              <a:ext uri="{FF2B5EF4-FFF2-40B4-BE49-F238E27FC236}">
                <a16:creationId xmlns:a16="http://schemas.microsoft.com/office/drawing/2014/main" xmlns="" id="{9E26D122-3EAB-2067-3105-54813B89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75" y="2078038"/>
            <a:ext cx="73485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100" b="1">
                <a:cs typeface="Times New Roman" panose="02020603050405020304" pitchFamily="18" charset="0"/>
              </a:rPr>
              <a:t>At the end of this presentation the learner is expected to know </a:t>
            </a:r>
            <a:endParaRPr lang="en-US" altLang="en-US" sz="2100"/>
          </a:p>
        </p:txBody>
      </p:sp>
      <p:sp>
        <p:nvSpPr>
          <p:cNvPr id="4123" name="Slide Number Placeholder 4">
            <a:extLst>
              <a:ext uri="{FF2B5EF4-FFF2-40B4-BE49-F238E27FC236}">
                <a16:creationId xmlns:a16="http://schemas.microsoft.com/office/drawing/2014/main" xmlns="" id="{5F65CBD4-128A-A8C8-96F3-D10EFFE0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754780-D69B-432F-B730-3236BE9EF5CD}" type="slidenum">
              <a:rPr lang="en-US" altLang="en-US" sz="1400"/>
              <a:pPr/>
              <a:t>2</a:t>
            </a:fld>
            <a:endParaRPr lang="en-US" altLang="en-US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37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sz="2400" dirty="0"/>
              <a:t>Treatment of luxated teeth consists of </a:t>
            </a:r>
          </a:p>
          <a:p>
            <a:pPr marL="594360" indent="-457200">
              <a:buAutoNum type="arabicParenBoth"/>
            </a:pPr>
            <a:r>
              <a:rPr lang="en-IN" sz="2400" dirty="0"/>
              <a:t>repositioning the tooth, if necessary; </a:t>
            </a:r>
          </a:p>
          <a:p>
            <a:pPr marL="594360" indent="-457200">
              <a:buAutoNum type="arabicParenBoth"/>
            </a:pPr>
            <a:r>
              <a:rPr lang="en-IN" sz="2400" dirty="0"/>
              <a:t>stabilizing the tooth, if it is mobile, to promote PDL</a:t>
            </a:r>
          </a:p>
          <a:p>
            <a:pPr>
              <a:buNone/>
            </a:pPr>
            <a:r>
              <a:rPr lang="en-IN" sz="2400" dirty="0"/>
              <a:t>repair; </a:t>
            </a:r>
          </a:p>
          <a:p>
            <a:pPr>
              <a:buNone/>
            </a:pPr>
            <a:r>
              <a:rPr lang="en-IN" sz="2400" dirty="0"/>
              <a:t>(3)   providing endodontic treatment - undergoes necrosis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714620"/>
            <a:ext cx="35718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0" y="3071810"/>
            <a:ext cx="4429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i="1" dirty="0"/>
              <a:t> </a:t>
            </a:r>
            <a:r>
              <a:rPr lang="en-IN" sz="2400" b="1" i="1" dirty="0"/>
              <a:t>Bond unfilled resin to</a:t>
            </a:r>
          </a:p>
          <a:p>
            <a:r>
              <a:rPr lang="en-IN" sz="2400" dirty="0"/>
              <a:t>small, etched areas of the teeth. Avoid etching interproximally.</a:t>
            </a:r>
          </a:p>
          <a:p>
            <a:endParaRPr lang="en-IN" sz="2400" dirty="0"/>
          </a:p>
          <a:p>
            <a:r>
              <a:rPr lang="en-IN" sz="2400" dirty="0"/>
              <a:t> </a:t>
            </a:r>
            <a:r>
              <a:rPr lang="en-IN" sz="2400" b="1" i="1" dirty="0"/>
              <a:t>If there is a </a:t>
            </a:r>
            <a:r>
              <a:rPr lang="en-IN" sz="2400" dirty="0"/>
              <a:t>space between the teeth, a thin wire can be used to bridge the gap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20</a:t>
            </a:fld>
            <a:endParaRPr lang="en-IN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35242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14290"/>
            <a:ext cx="36099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496"/>
            <a:ext cx="36385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357686" y="31432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dirty="0"/>
              <a:t>Infection-related (inflammatory) resorption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21</a:t>
            </a:fld>
            <a:endParaRPr lang="en-IN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37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sz="2400" b="1" dirty="0"/>
              <a:t>AVULSION :</a:t>
            </a:r>
            <a:endParaRPr lang="en-IN" sz="24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37052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285860"/>
            <a:ext cx="35337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786190"/>
            <a:ext cx="37147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786190"/>
            <a:ext cx="36195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22</a:t>
            </a:fld>
            <a:endParaRPr lang="en-IN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35718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642918"/>
            <a:ext cx="19240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642910" y="3500438"/>
            <a:ext cx="800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dirty="0"/>
              <a:t>Replantation of an avulsed tooth after the removal of</a:t>
            </a:r>
          </a:p>
          <a:p>
            <a:r>
              <a:rPr lang="en-IN" sz="2400" dirty="0"/>
              <a:t>the splint, about 2 weeks postreplantation.</a:t>
            </a:r>
          </a:p>
          <a:p>
            <a:pPr>
              <a:buFont typeface="Arial" pitchFamily="34" charset="0"/>
              <a:buChar char="•"/>
            </a:pPr>
            <a:r>
              <a:rPr lang="en-IN" sz="2400" b="1" i="1" dirty="0"/>
              <a:t>Follow-up radiograph after  </a:t>
            </a:r>
            <a:r>
              <a:rPr lang="en-IN" sz="2400" dirty="0"/>
              <a:t>root canal treatment and coronal  restoration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23</a:t>
            </a:fld>
            <a:endParaRPr lang="en-IN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37880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Emergency treatment at the site of injury</a:t>
            </a:r>
          </a:p>
          <a:p>
            <a:pPr>
              <a:defRPr/>
            </a:pPr>
            <a:r>
              <a:rPr lang="en-US" dirty="0"/>
              <a:t>Emergency treatment at the dental office</a:t>
            </a:r>
          </a:p>
          <a:p>
            <a:pPr>
              <a:defRPr/>
            </a:pPr>
            <a:r>
              <a:rPr lang="en-US" dirty="0"/>
              <a:t>Completion of endodontic treatment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24</a:t>
            </a:fld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>
            <a:normAutofit/>
          </a:bodyPr>
          <a:lstStyle/>
          <a:p>
            <a:r>
              <a:rPr lang="en-IN" sz="2400" b="1" i="1" dirty="0"/>
              <a:t>CRACKED TOOTH SYNDROME :</a:t>
            </a:r>
          </a:p>
          <a:p>
            <a:pPr>
              <a:buFont typeface="Wingdings" pitchFamily="2" charset="2"/>
              <a:buChar char="Ø"/>
            </a:pPr>
            <a:r>
              <a:rPr lang="en-IN" sz="2400" b="1" dirty="0"/>
              <a:t>  CLASSIC SIGNS, CLASSIC CONFUSION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/>
              <a:t>  Elicit erratic pain on mastication, especially with release of biting pressure and/or pain to extremes of temperature, especially cold. 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/>
              <a:t>  Generally, there is no pain to percussion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/>
              <a:t>  Radiographs are inconclusive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178827" y="3178967"/>
            <a:ext cx="300039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25</a:t>
            </a:fld>
            <a:endParaRPr lang="en-IN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IN" dirty="0"/>
              <a:t>Class A - Crack involving Enamel and Dentin but NOT involving pulp</a:t>
            </a:r>
          </a:p>
          <a:p>
            <a:pPr>
              <a:buFont typeface="Arial" pitchFamily="34" charset="0"/>
              <a:buChar char="•"/>
            </a:pPr>
            <a:r>
              <a:rPr lang="en-IN" dirty="0"/>
              <a:t>   treated by removing the affected cusp and restoring the tooth with a full crown that covers the crack margin. 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928934"/>
            <a:ext cx="364333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26</a:t>
            </a:fld>
            <a:endParaRPr lang="en-IN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pPr>
              <a:buNone/>
            </a:pPr>
            <a:r>
              <a:rPr lang="en-IN" sz="2400" b="1" i="1" dirty="0"/>
              <a:t>Class B </a:t>
            </a:r>
          </a:p>
          <a:p>
            <a:r>
              <a:rPr lang="en-IN" sz="2400" dirty="0"/>
              <a:t>Incomplete fracture of crown extending to the pulp not involving periodontal apparatus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340090" y="1160844"/>
            <a:ext cx="2286016" cy="267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42844" y="1928802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000" dirty="0"/>
              <a:t>If pain on chewing is the </a:t>
            </a:r>
            <a:r>
              <a:rPr lang="en-IN" dirty="0"/>
              <a:t>only symptom, a tight-fitting band or temporary crown</a:t>
            </a:r>
          </a:p>
          <a:p>
            <a:r>
              <a:rPr lang="en-IN" dirty="0"/>
              <a:t>A  full coverage restoration may keep the tooth pain free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44" y="31432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000" dirty="0"/>
              <a:t>Any thermal sensitivity  - pulp involvement, RCT- prior to restoring the tooth with a crown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857628"/>
            <a:ext cx="2643206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857628"/>
            <a:ext cx="278608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4143380"/>
            <a:ext cx="32146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i="1" dirty="0"/>
              <a:t> dentinal pins  placed and area bonded with resin restorative material after identifying the canals but before biomechanical preparation and obturation</a:t>
            </a:r>
            <a:endParaRPr lang="en-IN" sz="2000" dirty="0"/>
          </a:p>
        </p:txBody>
      </p:sp>
      <p:sp>
        <p:nvSpPr>
          <p:cNvPr id="11" name="Rectangle 10"/>
          <p:cNvSpPr/>
          <p:nvPr/>
        </p:nvSpPr>
        <p:spPr>
          <a:xfrm>
            <a:off x="6500826" y="6357958"/>
            <a:ext cx="175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i="1" dirty="0"/>
              <a:t>class B crack</a:t>
            </a:r>
            <a:endParaRPr lang="en-IN" sz="2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27</a:t>
            </a:fld>
            <a:endParaRPr lang="en-IN" dirty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357166"/>
            <a:ext cx="783740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i="1" dirty="0"/>
              <a:t>class C </a:t>
            </a:r>
          </a:p>
          <a:p>
            <a:r>
              <a:rPr lang="en-IN" sz="2400" dirty="0"/>
              <a:t>Incomplete fracture of crown extending to the pulp and </a:t>
            </a:r>
          </a:p>
          <a:p>
            <a:r>
              <a:rPr lang="en-IN" sz="2400" dirty="0"/>
              <a:t>involving periodontal apparatus</a:t>
            </a:r>
          </a:p>
          <a:p>
            <a:endParaRPr lang="en-IN" sz="24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3116"/>
            <a:ext cx="807249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00034" y="5000636"/>
            <a:ext cx="7858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/>
              <a:t>after endodontic therapy and restorative management</a:t>
            </a:r>
          </a:p>
          <a:p>
            <a:r>
              <a:rPr lang="en-IN" sz="2400" dirty="0"/>
              <a:t> with final restoration.</a:t>
            </a:r>
          </a:p>
          <a:p>
            <a:r>
              <a:rPr lang="en-IN" sz="2400" dirty="0"/>
              <a:t> A crown will be placed after clinical and radiological</a:t>
            </a:r>
          </a:p>
          <a:p>
            <a:r>
              <a:rPr lang="en-IN" sz="2400" dirty="0"/>
              <a:t>evidence of improved periodontal status.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28</a:t>
            </a:fld>
            <a:endParaRPr lang="en-IN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/>
          <a:lstStyle/>
          <a:p>
            <a:pPr>
              <a:buNone/>
            </a:pPr>
            <a:r>
              <a:rPr lang="en-IN" sz="2400" dirty="0"/>
              <a:t>Class D</a:t>
            </a:r>
          </a:p>
          <a:p>
            <a:pPr>
              <a:buNone/>
            </a:pPr>
            <a:r>
              <a:rPr lang="en-IN" sz="2400" dirty="0"/>
              <a:t>SPLIT TOOTH</a:t>
            </a:r>
          </a:p>
          <a:p>
            <a:pPr>
              <a:buNone/>
            </a:pPr>
            <a:r>
              <a:rPr lang="en-IN" sz="2400" dirty="0"/>
              <a:t>  the smaller fractured segment ,removed and the</a:t>
            </a:r>
          </a:p>
          <a:p>
            <a:pPr>
              <a:buNone/>
            </a:pPr>
            <a:r>
              <a:rPr lang="en-IN" sz="2400" dirty="0"/>
              <a:t>    remaining segment restored. </a:t>
            </a:r>
          </a:p>
          <a:p>
            <a:pPr>
              <a:buNone/>
            </a:pPr>
            <a:r>
              <a:rPr lang="en-IN" sz="2400" dirty="0"/>
              <a:t> If the crack extends apically to a significant extent -extraction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143248"/>
            <a:ext cx="2781301" cy="303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214686"/>
            <a:ext cx="3357586" cy="245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29</a:t>
            </a:fld>
            <a:endParaRPr lang="en-IN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3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TABLE OF CONTENTS </a:t>
            </a:r>
            <a:r>
              <a:rPr lang="en-US" sz="33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CONTENTS</a:t>
            </a:r>
            <a:r>
              <a:rPr lang="en-US" sz="33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:</a:t>
            </a:r>
          </a:p>
          <a:p>
            <a:pPr>
              <a:buNone/>
            </a:pPr>
            <a:endParaRPr lang="en-US" dirty="0"/>
          </a:p>
          <a:p>
            <a:pPr>
              <a:buFont typeface="Courier New" pitchFamily="49" charset="0"/>
              <a:buChar char="o"/>
            </a:pPr>
            <a:r>
              <a:rPr lang="en-US" dirty="0"/>
              <a:t>Introduction</a:t>
            </a:r>
          </a:p>
          <a:p>
            <a:pPr>
              <a:buFont typeface="Courier New" pitchFamily="49" charset="0"/>
              <a:buChar char="o"/>
            </a:pPr>
            <a:endParaRPr lang="en-US" dirty="0"/>
          </a:p>
          <a:p>
            <a:pPr>
              <a:buFont typeface="Courier New" pitchFamily="49" charset="0"/>
              <a:buChar char="o"/>
            </a:pPr>
            <a:r>
              <a:rPr lang="en-US" dirty="0"/>
              <a:t>Definition</a:t>
            </a:r>
          </a:p>
          <a:p>
            <a:pPr>
              <a:buFont typeface="Courier New" pitchFamily="49" charset="0"/>
              <a:buChar char="o"/>
            </a:pPr>
            <a:endParaRPr lang="en-IN" b="1" dirty="0"/>
          </a:p>
          <a:p>
            <a:pPr>
              <a:buFont typeface="Courier New" pitchFamily="49" charset="0"/>
              <a:buChar char="o"/>
            </a:pPr>
            <a:r>
              <a:rPr lang="en-IN" b="1" dirty="0"/>
              <a:t>Categories</a:t>
            </a:r>
          </a:p>
          <a:p>
            <a:pPr>
              <a:buFont typeface="Courier New" pitchFamily="49" charset="0"/>
              <a:buChar char="o"/>
            </a:pPr>
            <a:endParaRPr lang="en-IN" b="1" dirty="0"/>
          </a:p>
          <a:p>
            <a:pPr>
              <a:buFont typeface="Courier New" pitchFamily="49" charset="0"/>
              <a:buChar char="o"/>
            </a:pPr>
            <a:r>
              <a:rPr lang="en-IN" b="1" dirty="0"/>
              <a:t> Differentiation of Emergency and Urgency</a:t>
            </a:r>
          </a:p>
          <a:p>
            <a:pPr>
              <a:buNone/>
            </a:pPr>
            <a:r>
              <a:rPr lang="en-IN" b="1" dirty="0"/>
              <a:t>   </a:t>
            </a:r>
          </a:p>
          <a:p>
            <a:endParaRPr lang="en-IN" b="1" dirty="0"/>
          </a:p>
          <a:p>
            <a:pPr>
              <a:buFont typeface="Courier New" pitchFamily="49" charset="0"/>
              <a:buChar char="o"/>
            </a:pPr>
            <a:r>
              <a:rPr lang="en-IN" b="1" dirty="0"/>
              <a:t>System of Diagnosis</a:t>
            </a:r>
          </a:p>
          <a:p>
            <a:pPr>
              <a:buFont typeface="Courier New" pitchFamily="49" charset="0"/>
              <a:buChar char="o"/>
            </a:pPr>
            <a:endParaRPr lang="en-IN" sz="3100" b="1" dirty="0"/>
          </a:p>
          <a:p>
            <a:pPr>
              <a:buNone/>
            </a:pPr>
            <a:endParaRPr lang="en-IN" sz="2600" b="1" dirty="0"/>
          </a:p>
          <a:p>
            <a:pPr>
              <a:buNone/>
            </a:pPr>
            <a:r>
              <a:rPr lang="en-IN" b="1" dirty="0"/>
              <a:t>   </a:t>
            </a:r>
            <a:endParaRPr lang="en-US" dirty="0"/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</a:t>
            </a:fld>
            <a:endParaRPr lang="en-IN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dirty="0"/>
              <a:t>Class E</a:t>
            </a:r>
          </a:p>
          <a:p>
            <a:r>
              <a:rPr lang="en-IN" sz="2400" dirty="0"/>
              <a:t>VERTICAL ROOT FRACTURE [VRF]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44384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/>
              <a:t> surgical inspection for  conclusive diagnosis. </a:t>
            </a:r>
          </a:p>
          <a:p>
            <a:r>
              <a:rPr lang="en-IN" sz="2400" dirty="0"/>
              <a:t>a “punched-out” oblong bony defect</a:t>
            </a:r>
          </a:p>
          <a:p>
            <a:r>
              <a:rPr lang="en-IN" sz="2400" dirty="0"/>
              <a:t>filled with granulomatous tissue overlying the root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96733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/>
              <a:t> Depending on the type of tooth affected, treatment may involve</a:t>
            </a:r>
          </a:p>
          <a:p>
            <a:r>
              <a:rPr lang="en-IN" sz="2400" dirty="0"/>
              <a:t> extraction, </a:t>
            </a:r>
          </a:p>
          <a:p>
            <a:r>
              <a:rPr lang="en-IN" sz="2400" dirty="0"/>
              <a:t>root resection or </a:t>
            </a:r>
          </a:p>
          <a:p>
            <a:r>
              <a:rPr lang="en-IN" sz="2400" dirty="0"/>
              <a:t>hemisection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30</a:t>
            </a:fld>
            <a:endParaRPr lang="en-IN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i="1" dirty="0">
                <a:solidFill>
                  <a:srgbClr val="00B0F0"/>
                </a:solidFill>
              </a:rPr>
              <a:t>SODIUM HYPOCHLORITE ACCIDENT :</a:t>
            </a:r>
            <a:endParaRPr lang="en-IN" sz="2400" i="1" dirty="0">
              <a:solidFill>
                <a:srgbClr val="00B0F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321471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357298"/>
            <a:ext cx="357190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31</a:t>
            </a:fld>
            <a:endParaRPr lang="en-IN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/>
              <a:t>Symptomatology</a:t>
            </a:r>
            <a:endParaRPr lang="en-IN" dirty="0"/>
          </a:p>
          <a:p>
            <a:pPr>
              <a:buNone/>
            </a:pPr>
            <a:r>
              <a:rPr lang="en-US" dirty="0"/>
              <a:t> </a:t>
            </a:r>
            <a:r>
              <a:rPr lang="en-IN" dirty="0"/>
              <a:t>  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Immediate severe pain &amp; burning sensation</a:t>
            </a:r>
            <a:endParaRPr lang="en-IN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Immediate oedema of neighbouring soft tissues</a:t>
            </a:r>
            <a:endParaRPr lang="en-IN" dirty="0"/>
          </a:p>
          <a:p>
            <a:pPr>
              <a:buNone/>
            </a:pPr>
            <a:r>
              <a:rPr lang="en-IN" dirty="0"/>
              <a:t>    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Profuse bleeding from the root canal</a:t>
            </a:r>
            <a:endParaRPr lang="en-IN" dirty="0"/>
          </a:p>
          <a:p>
            <a:pPr>
              <a:buNone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ecchymosis</a:t>
            </a:r>
            <a:endParaRPr lang="en-IN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Chlorine taste and irritation of the throat </a:t>
            </a:r>
            <a:endParaRPr lang="en-IN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Secondary infection possible</a:t>
            </a:r>
            <a:endParaRPr lang="en-IN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Reversible anaesthesia or paraesthesia possible</a:t>
            </a:r>
            <a:endParaRPr lang="en-IN" dirty="0"/>
          </a:p>
          <a:p>
            <a:pPr>
              <a:buNone/>
            </a:pPr>
            <a:r>
              <a:rPr lang="en-US" dirty="0"/>
              <a:t> </a:t>
            </a:r>
            <a:endParaRPr lang="en-IN" dirty="0"/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32</a:t>
            </a:fld>
            <a:endParaRPr lang="en-IN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1" y="1"/>
            <a:ext cx="8186766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ea typeface="Times New Roman" pitchFamily="18" charset="0"/>
              <a:cs typeface="Courier New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Courier New" pitchFamily="49" charset="0"/>
              </a:rPr>
              <a:t>Therapy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Courier New" pitchFamily="49" charset="0"/>
              </a:rPr>
              <a:t>Patient information on cause and severity of complication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Courier New" pitchFamily="49" charset="0"/>
              </a:rPr>
              <a:t>Pain control: local anaesthesia, analgesics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ea typeface="Times New Roman" pitchFamily="18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Courier New" pitchFamily="49" charset="0"/>
              </a:rPr>
              <a:t> In severe cases: referral to a hospital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ea typeface="Times New Roman" pitchFamily="18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Courier New" pitchFamily="49" charset="0"/>
              </a:rPr>
              <a:t>Extraoral cold compresses for reduction of swelling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Courier New" pitchFamily="49" charset="0"/>
              </a:rPr>
              <a:t>After 1 day: warm compresses and frequent warm mouthrinses for stimulation of local systemic circulation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Courier New" pitchFamily="49" charset="0"/>
              </a:rPr>
              <a:t>Daily recall for control of recovery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33</a:t>
            </a:fld>
            <a:endParaRPr lang="en-IN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Courier New" pitchFamily="49" charset="0"/>
              </a:rPr>
              <a:t>Antibiotics:  Only in cases of high risk or evidence of secondary infection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Courier New" pitchFamily="49" charset="0"/>
              </a:rPr>
              <a:t>Antihistamine: not obligatory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Times New Roman" pitchFamily="18" charset="0"/>
              <a:cs typeface="Courier New" pitchFamily="49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Courier New" pitchFamily="49" charset="0"/>
              </a:rPr>
              <a:t>Corticosteroids: controversial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Times New Roman" pitchFamily="18" charset="0"/>
              <a:cs typeface="Courier New" pitchFamily="49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Courier New" pitchFamily="49" charset="0"/>
              </a:rPr>
              <a:t>Further endodontic therapy with sterile saline or chlorhexidine as root canal irrigants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IN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34</a:t>
            </a:fld>
            <a:endParaRPr lang="en-IN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 l="12605" t="18605" r="13445" b="151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35</a:t>
            </a:fld>
            <a:endParaRPr lang="en-IN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5">
            <a:extLst>
              <a:ext uri="{FF2B5EF4-FFF2-40B4-BE49-F238E27FC236}">
                <a16:creationId xmlns:a16="http://schemas.microsoft.com/office/drawing/2014/main" xmlns="" id="{DBABCB83-53EA-4516-B5C5-C15BCE69B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7729538" cy="20574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/>
              <a:t>Teaching Materials </a:t>
            </a:r>
            <a:r>
              <a:rPr lang="en-US" altLang="en-US" b="1">
                <a:cs typeface="Times New Roman" panose="02020603050405020304" pitchFamily="18" charset="0"/>
              </a:rPr>
              <a:t/>
            </a:r>
            <a:br>
              <a:rPr lang="en-US" altLang="en-US" b="1">
                <a:cs typeface="Times New Roman" panose="02020603050405020304" pitchFamily="18" charset="0"/>
              </a:rPr>
            </a:br>
            <a:endParaRPr lang="en-US" altLang="en-US" sz="2700" b="1">
              <a:cs typeface="Times New Roman" panose="02020603050405020304" pitchFamily="18" charset="0"/>
            </a:endParaRPr>
          </a:p>
        </p:txBody>
      </p:sp>
      <p:sp>
        <p:nvSpPr>
          <p:cNvPr id="99331" name="Slide Number Placeholder 2">
            <a:extLst>
              <a:ext uri="{FF2B5EF4-FFF2-40B4-BE49-F238E27FC236}">
                <a16:creationId xmlns:a16="http://schemas.microsoft.com/office/drawing/2014/main" xmlns="" id="{E06E535A-5EA3-E14A-1652-7DC2C485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B14536-6AA6-4130-ADA1-40A0450E9735}" type="slidenum">
              <a:rPr lang="en-US" altLang="en-US" sz="1400"/>
              <a:pPr/>
              <a:t>36</a:t>
            </a:fld>
            <a:endParaRPr lang="en-US" alt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789FAB-B6AD-B469-5062-201059B8782E}"/>
              </a:ext>
            </a:extLst>
          </p:cNvPr>
          <p:cNvSpPr txBox="1"/>
          <p:nvPr/>
        </p:nvSpPr>
        <p:spPr>
          <a:xfrm>
            <a:off x="1828800" y="2514600"/>
            <a:ext cx="67818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Endodontic practices - Grossman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Pathways of pulp – Cohen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Textbook of Endodontics – Nisha Garg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Endodontics - Ingle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5">
            <a:extLst>
              <a:ext uri="{FF2B5EF4-FFF2-40B4-BE49-F238E27FC236}">
                <a16:creationId xmlns:a16="http://schemas.microsoft.com/office/drawing/2014/main" xmlns="" id="{A47D0672-FA0F-332D-45AB-E7A4E5B6D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54050"/>
            <a:ext cx="8545513" cy="1096963"/>
          </a:xfrm>
        </p:spPr>
        <p:txBody>
          <a:bodyPr/>
          <a:lstStyle/>
          <a:p>
            <a:r>
              <a:rPr lang="en-US" altLang="en-US" sz="2700" b="1" dirty="0">
                <a:solidFill>
                  <a:schemeClr val="tx1"/>
                </a:solidFill>
                <a:cs typeface="Times New Roman" panose="02020603050405020304" pitchFamily="18" charset="0"/>
              </a:rPr>
              <a:t>TAKE HOME MESSEGE/ FOR THE TOPIC COVERED (SUMMARY)  </a:t>
            </a:r>
            <a:endParaRPr lang="en-US" altLang="en-US" sz="2700" b="1" dirty="0">
              <a:cs typeface="Times New Roman" panose="02020603050405020304" pitchFamily="18" charset="0"/>
            </a:endParaRPr>
          </a:p>
        </p:txBody>
      </p:sp>
      <p:sp>
        <p:nvSpPr>
          <p:cNvPr id="100355" name="Slide Number Placeholder 1">
            <a:extLst>
              <a:ext uri="{FF2B5EF4-FFF2-40B4-BE49-F238E27FC236}">
                <a16:creationId xmlns:a16="http://schemas.microsoft.com/office/drawing/2014/main" xmlns="" id="{BE678A0F-09F5-8949-20D8-24784F35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9D524A-914F-4118-8741-A37A6035F382}" type="slidenum">
              <a:rPr lang="en-US" altLang="en-US" sz="1400"/>
              <a:pPr/>
              <a:t>37</a:t>
            </a:fld>
            <a:endParaRPr lang="en-US" altLang="en-US" sz="1400"/>
          </a:p>
        </p:txBody>
      </p:sp>
      <p:sp>
        <p:nvSpPr>
          <p:cNvPr id="100356" name="TextBox 3">
            <a:extLst>
              <a:ext uri="{FF2B5EF4-FFF2-40B4-BE49-F238E27FC236}">
                <a16:creationId xmlns:a16="http://schemas.microsoft.com/office/drawing/2014/main" xmlns="" id="{3C334302-9DC2-B15F-0126-CCDD1DE1A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6705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/>
              <a:t>Endodontic emergencies are a challenge for both diagnosis and management.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Knowledge and skill in several aspects of endodontics are </a:t>
            </a:r>
            <a:r>
              <a:rPr lang="en-US" dirty="0" err="1"/>
              <a:t>required;failure</a:t>
            </a:r>
            <a:r>
              <a:rPr lang="en-US" dirty="0"/>
              <a:t> to apply these will result in serious consequences for the patient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It is satisfying and rewarding to successfully manage a distraught patient who has an emergency.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xmlns="" id="{C83146A3-C2DF-FEC9-7AFF-33C5A17D4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990600"/>
            <a:ext cx="7886700" cy="1093788"/>
          </a:xfrm>
        </p:spPr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Question &amp; Answer Session</a:t>
            </a:r>
            <a:endParaRPr lang="en-US" altLang="en-US" sz="1800" dirty="0"/>
          </a:p>
        </p:txBody>
      </p:sp>
      <p:sp>
        <p:nvSpPr>
          <p:cNvPr id="102403" name="Slide Number Placeholder 1">
            <a:extLst>
              <a:ext uri="{FF2B5EF4-FFF2-40B4-BE49-F238E27FC236}">
                <a16:creationId xmlns:a16="http://schemas.microsoft.com/office/drawing/2014/main" xmlns="" id="{D300536B-62AD-6310-B406-49B7F61A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47A776-767D-41D4-B39D-1BD5924D7E4B}" type="slidenum">
              <a:rPr lang="en-US" altLang="en-US" sz="1400"/>
              <a:pPr/>
              <a:t>38</a:t>
            </a:fld>
            <a:endParaRPr lang="en-US" altLang="en-US" sz="1400"/>
          </a:p>
        </p:txBody>
      </p:sp>
      <p:sp>
        <p:nvSpPr>
          <p:cNvPr id="4" name="Rectangle 3"/>
          <p:cNvSpPr/>
          <p:nvPr/>
        </p:nvSpPr>
        <p:spPr>
          <a:xfrm>
            <a:off x="304800" y="2690336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1. </a:t>
            </a:r>
            <a:r>
              <a:rPr lang="en-US" sz="2400" dirty="0" smtClean="0"/>
              <a:t>How will you manage a hot tooth in dental clinic?</a:t>
            </a:r>
          </a:p>
          <a:p>
            <a:r>
              <a:rPr lang="en-US" sz="2400" dirty="0" smtClean="0"/>
              <a:t>2. </a:t>
            </a:r>
            <a:r>
              <a:rPr lang="en-US" sz="2400" dirty="0" smtClean="0"/>
              <a:t>What are pretreatment endodontic emergencies. </a:t>
            </a:r>
            <a:r>
              <a:rPr lang="en-US" sz="2400" dirty="0" smtClean="0"/>
              <a:t>Discuss their </a:t>
            </a:r>
            <a:r>
              <a:rPr lang="en-US" sz="2400" dirty="0" smtClean="0"/>
              <a:t>management?</a:t>
            </a:r>
            <a:endParaRPr 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9B8C90-BE72-BF6B-9484-1281DABC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Times New Roman" panose="02020603050405020304" pitchFamily="18" charset="0"/>
              </a:rPr>
              <a:t>REFERENCES</a:t>
            </a:r>
            <a:r>
              <a:rPr lang="en-US" dirty="0"/>
              <a:t> </a:t>
            </a:r>
            <a:br>
              <a:rPr lang="en-US" dirty="0"/>
            </a:br>
            <a:endParaRPr lang="en-US" sz="1650" dirty="0"/>
          </a:p>
        </p:txBody>
      </p:sp>
      <p:sp>
        <p:nvSpPr>
          <p:cNvPr id="101379" name="Slide Number Placeholder 2">
            <a:extLst>
              <a:ext uri="{FF2B5EF4-FFF2-40B4-BE49-F238E27FC236}">
                <a16:creationId xmlns:a16="http://schemas.microsoft.com/office/drawing/2014/main" xmlns="" id="{8F5896A6-0730-F65C-3872-FBA5F987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F60877-35BD-413B-B73E-E980921924F5}" type="slidenum">
              <a:rPr lang="en-US" altLang="en-US" sz="1400"/>
              <a:pPr/>
              <a:t>39</a:t>
            </a:fld>
            <a:endParaRPr lang="en-US" alt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E55541-8714-71C6-8F24-952B4E5853F3}"/>
              </a:ext>
            </a:extLst>
          </p:cNvPr>
          <p:cNvSpPr txBox="1"/>
          <p:nvPr/>
        </p:nvSpPr>
        <p:spPr>
          <a:xfrm>
            <a:off x="755576" y="2514600"/>
            <a:ext cx="7855024" cy="3388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4360" indent="-457200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>
                <a:latin typeface="Constantia" pitchFamily="18" charset="0"/>
              </a:rPr>
              <a:t>Endodontic therapy- </a:t>
            </a:r>
            <a:r>
              <a:rPr lang="en-US" sz="1800" dirty="0" err="1">
                <a:latin typeface="Constantia" pitchFamily="18" charset="0"/>
              </a:rPr>
              <a:t>Franklin.S.Weine</a:t>
            </a:r>
            <a:r>
              <a:rPr lang="en-US" sz="1800" dirty="0">
                <a:latin typeface="Constantia" pitchFamily="18" charset="0"/>
              </a:rPr>
              <a:t>(sixth edition)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1800" dirty="0">
                <a:latin typeface="Constantia" pitchFamily="18" charset="0"/>
              </a:rPr>
              <a:t>   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>
                <a:latin typeface="Constantia" pitchFamily="18" charset="0"/>
              </a:rPr>
              <a:t>Principles and practice of endodontics-Walton, </a:t>
            </a:r>
            <a:r>
              <a:rPr lang="en-US" sz="1800" dirty="0" err="1">
                <a:latin typeface="Constantia" pitchFamily="18" charset="0"/>
              </a:rPr>
              <a:t>Torabinejad</a:t>
            </a:r>
            <a:r>
              <a:rPr lang="en-US" sz="1800" dirty="0">
                <a:latin typeface="Constantia" pitchFamily="18" charset="0"/>
              </a:rPr>
              <a:t> (4</a:t>
            </a:r>
            <a:r>
              <a:rPr lang="en-US" sz="1800" baseline="30000" dirty="0">
                <a:latin typeface="Constantia" pitchFamily="18" charset="0"/>
              </a:rPr>
              <a:t>th</a:t>
            </a:r>
            <a:r>
              <a:rPr lang="en-US" sz="1800" dirty="0">
                <a:latin typeface="Constantia" pitchFamily="18" charset="0"/>
              </a:rPr>
              <a:t> Edition )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US" sz="1800" dirty="0">
              <a:latin typeface="Constant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>
                <a:latin typeface="Constantia" pitchFamily="18" charset="0"/>
              </a:rPr>
              <a:t>Traumatized teeth – Mitsuhiro </a:t>
            </a:r>
            <a:r>
              <a:rPr lang="en-US" sz="1800" dirty="0" err="1">
                <a:latin typeface="Constantia" pitchFamily="18" charset="0"/>
              </a:rPr>
              <a:t>Tsukiboshi</a:t>
            </a:r>
            <a:endParaRPr lang="en-US" sz="1800" dirty="0">
              <a:latin typeface="Constant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IN" sz="1800" dirty="0">
              <a:latin typeface="Constant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N" sz="1800" dirty="0">
                <a:latin typeface="Constantia" pitchFamily="18" charset="0"/>
              </a:rPr>
              <a:t> </a:t>
            </a:r>
            <a:r>
              <a:rPr lang="en-US" sz="1800" dirty="0">
                <a:latin typeface="Constantia" pitchFamily="18" charset="0"/>
              </a:rPr>
              <a:t>Iej-36,453-463,2003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>
                <a:latin typeface="Constantia" pitchFamily="18" charset="0"/>
              </a:rPr>
              <a:t>Iej-38,843-848,2005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 err="1">
                <a:latin typeface="Constantia" pitchFamily="18" charset="0"/>
              </a:rPr>
              <a:t>Oooe</a:t>
            </a:r>
            <a:r>
              <a:rPr lang="en-US" sz="1800" dirty="0">
                <a:latin typeface="Constantia" pitchFamily="18" charset="0"/>
              </a:rPr>
              <a:t>, vol.108, issue 1, </a:t>
            </a:r>
            <a:r>
              <a:rPr lang="en-IN" sz="1800" dirty="0">
                <a:latin typeface="Constantia" pitchFamily="18" charset="0"/>
              </a:rPr>
              <a:t> July 2009,  e46-e49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N" sz="1800" i="1" dirty="0">
                <a:latin typeface="Constantia" pitchFamily="18" charset="0"/>
              </a:rPr>
              <a:t>J Can Dent Assoc 2001; 67:391-7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N" sz="1800" dirty="0">
                <a:latin typeface="Constantia" pitchFamily="18" charset="0"/>
              </a:rPr>
              <a:t>J Am Dent Assoc, 2000, Vol 131, No 1, 67-71  </a:t>
            </a:r>
            <a:endParaRPr lang="en-US" sz="1800" dirty="0">
              <a:latin typeface="Constantia" pitchFamily="18" charset="0"/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215106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en-IN" sz="2400" b="1" dirty="0"/>
              <a:t>Treatment Planning</a:t>
            </a:r>
          </a:p>
          <a:p>
            <a:r>
              <a:rPr lang="en-IN" sz="2400" b="1" dirty="0"/>
              <a:t>   Pre-treatment Emergencies</a:t>
            </a:r>
          </a:p>
          <a:p>
            <a:r>
              <a:rPr lang="en-IN" sz="2400" b="1" dirty="0"/>
              <a:t>   Inter-appointment Emergencies</a:t>
            </a:r>
          </a:p>
          <a:p>
            <a:r>
              <a:rPr lang="en-IN" sz="2400" b="1" dirty="0"/>
              <a:t>   Post-obturation Emergencies</a:t>
            </a:r>
          </a:p>
          <a:p>
            <a:pPr>
              <a:buNone/>
            </a:pPr>
            <a:endParaRPr lang="en-US" sz="2400" b="1" dirty="0"/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 Emergencies related to trauma </a:t>
            </a:r>
          </a:p>
          <a:p>
            <a:pPr>
              <a:buFont typeface="Courier New" pitchFamily="49" charset="0"/>
              <a:buChar char="o"/>
            </a:pPr>
            <a:endParaRPr lang="en-US" sz="2400" b="1" dirty="0"/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Avulsion</a:t>
            </a:r>
          </a:p>
          <a:p>
            <a:pPr>
              <a:buFont typeface="Courier New" pitchFamily="49" charset="0"/>
              <a:buChar char="o"/>
            </a:pPr>
            <a:endParaRPr lang="en-US" sz="2400" b="1" dirty="0"/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Sodium hypochlorite accident</a:t>
            </a:r>
            <a:endParaRPr lang="en-IN" sz="2400" b="1" dirty="0"/>
          </a:p>
          <a:p>
            <a:pPr>
              <a:buFont typeface="Courier New" pitchFamily="49" charset="0"/>
              <a:buChar char="o"/>
            </a:pPr>
            <a:endParaRPr lang="en-US" sz="2400" b="1" dirty="0"/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Conclusion</a:t>
            </a:r>
          </a:p>
          <a:p>
            <a:pPr>
              <a:buNone/>
            </a:pPr>
            <a:r>
              <a:rPr lang="en-US" sz="2400" b="1" dirty="0"/>
              <a:t> </a:t>
            </a:r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References</a:t>
            </a:r>
            <a:endParaRPr lang="en-IN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4</a:t>
            </a:fld>
            <a:endParaRPr lang="en-IN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40</a:t>
            </a:fld>
            <a:endParaRPr lang="en-IN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714612" y="1785926"/>
            <a:ext cx="371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C00000"/>
                </a:solidFill>
                <a:latin typeface="Jokerman" pitchFamily="82" charset="0"/>
              </a:rPr>
              <a:t>THANK YOU</a:t>
            </a:r>
            <a:endParaRPr lang="en-IN" sz="4400" i="1" dirty="0">
              <a:solidFill>
                <a:srgbClr val="C00000"/>
              </a:solidFill>
              <a:latin typeface="Jokerman" pitchFamily="8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50017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INTRODUCTION</a:t>
            </a:r>
            <a:endParaRPr lang="en-IN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26154" t="2381" r="13846" b="14286"/>
          <a:stretch>
            <a:fillRect/>
          </a:stretch>
        </p:blipFill>
        <p:spPr bwMode="auto">
          <a:xfrm>
            <a:off x="3286116" y="2857496"/>
            <a:ext cx="278608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5</a:t>
            </a:fld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pPr>
              <a:buNone/>
            </a:pPr>
            <a:r>
              <a:rPr lang="en-US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Microbiology &amp; Immunology  of flare-ups:</a:t>
            </a:r>
          </a:p>
          <a:p>
            <a:pPr>
              <a:buNone/>
            </a:pPr>
            <a:endParaRPr lang="en-US" dirty="0"/>
          </a:p>
          <a:p>
            <a:pPr marL="651510" indent="-514350">
              <a:buAutoNum type="arabicPeriod"/>
            </a:pPr>
            <a:r>
              <a:rPr lang="en-US" dirty="0"/>
              <a:t>Alteration of local adaption syn</a:t>
            </a:r>
          </a:p>
          <a:p>
            <a:pPr marL="651510" indent="-514350">
              <a:buAutoNum type="arabicPeriod"/>
            </a:pPr>
            <a:r>
              <a:rPr lang="en-US" dirty="0"/>
              <a:t>Changes in periapical tissue pressure</a:t>
            </a:r>
          </a:p>
          <a:p>
            <a:pPr marL="651510" indent="-514350">
              <a:buAutoNum type="arabicPeriod"/>
            </a:pPr>
            <a:r>
              <a:rPr lang="en-US" dirty="0"/>
              <a:t>Microbial factors </a:t>
            </a:r>
          </a:p>
          <a:p>
            <a:pPr marL="651510" indent="-514350">
              <a:buAutoNum type="arabicPeriod"/>
            </a:pPr>
            <a:r>
              <a:rPr lang="en-US" dirty="0"/>
              <a:t>Chemical mediators</a:t>
            </a:r>
          </a:p>
          <a:p>
            <a:pPr marL="651510" indent="-514350">
              <a:buAutoNum type="arabicPeriod"/>
            </a:pPr>
            <a:r>
              <a:rPr lang="en-US" dirty="0"/>
              <a:t>Changes in cyclic nucleotides</a:t>
            </a:r>
          </a:p>
          <a:p>
            <a:pPr marL="651510" indent="-514350">
              <a:buAutoNum type="arabicPeriod"/>
            </a:pPr>
            <a:r>
              <a:rPr lang="en-US" dirty="0"/>
              <a:t>Immunological responses </a:t>
            </a:r>
          </a:p>
          <a:p>
            <a:pPr marL="651510" indent="-514350">
              <a:buAutoNum type="arabicPeriod"/>
            </a:pPr>
            <a:r>
              <a:rPr lang="en-US" dirty="0"/>
              <a:t>Psychological factors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6</a:t>
            </a:fld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hytt0007"/>
          <p:cNvPicPr>
            <a:picLocks noChangeAspect="1" noChangeArrowheads="1"/>
          </p:cNvPicPr>
          <p:nvPr/>
        </p:nvPicPr>
        <p:blipFill>
          <a:blip r:embed="rId2"/>
          <a:srcRect t="2321" r="127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7</a:t>
            </a:fld>
            <a:endParaRPr lang="en-IN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Preventive measures :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Selection of instrumentation techniques that extrude less amounts of debris apically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Completion of the chemo mechanical preparation in a single visit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Use of an anti-microbial intracanal medicament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Not leaving teeth open for drainage 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Maintaining the aseptic chain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8</a:t>
            </a:fld>
            <a:endParaRPr lang="en-IN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Management :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Previously vital pulps with complete debridement 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P.V.P. With Incomplete debridement 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P. Necrotic pulps without swelling 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P.N.P with swelling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9</a:t>
            </a:fld>
            <a:endParaRPr lang="en-IN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1627</TotalTime>
  <Words>1177</Words>
  <Application>Microsoft Office PowerPoint</Application>
  <PresentationFormat>On-screen Show (4:3)</PresentationFormat>
  <Paragraphs>299</Paragraphs>
  <Slides>40</Slides>
  <Notes>0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Apex</vt:lpstr>
      <vt:lpstr>Slide 1</vt:lpstr>
      <vt:lpstr>Specific learning Objectives </vt:lpstr>
      <vt:lpstr>Slide 3</vt:lpstr>
      <vt:lpstr>Slide 4</vt:lpstr>
      <vt:lpstr>INTRODUCTION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 Teaching Materials  </vt:lpstr>
      <vt:lpstr>TAKE HOME MESSEGE/ FOR THE TOPIC COVERED (SUMMARY)  </vt:lpstr>
      <vt:lpstr>Question &amp; Answer Session</vt:lpstr>
      <vt:lpstr>REFERENCES  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Endodontic emergencies</dc:title>
  <dc:creator>sir</dc:creator>
  <cp:lastModifiedBy>test</cp:lastModifiedBy>
  <cp:revision>210</cp:revision>
  <dcterms:created xsi:type="dcterms:W3CDTF">2009-12-02T08:31:37Z</dcterms:created>
  <dcterms:modified xsi:type="dcterms:W3CDTF">2023-04-18T07:43:28Z</dcterms:modified>
</cp:coreProperties>
</file>